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3716000" cx="243871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1" roundtripDataSignature="AMtx7mgihF3pD0jLZRQPVwzvwXLwUhaj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B145CBE-59E4-46B3-929F-78A1D4D194C3}">
  <a:tblStyle styleId="{3B145CBE-59E4-46B3-929F-78A1D4D194C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ec991da93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have the pleasure of the end-of-day shift, thank you for still being here!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are 2 of a team of about 6 people who have been thinking about and working on the design, development and testing of TigerBeetle, which began with a prototype in 2020. So, shout-out to the team members that have joined us remotely.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goal is to build a specialised database that natively implements financial accounting logic that is usually handled in the application layer.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Today Jason and I are sharing about our progress with integrating TigerBeetle into the Mojaloop Central-Ledger.</a:t>
            </a:r>
            <a:endParaRPr/>
          </a:p>
        </p:txBody>
      </p:sp>
      <p:sp>
        <p:nvSpPr>
          <p:cNvPr id="87" name="Google Shape;87;g10ec991da93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5986f95c9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existing default.json Central-Ledger configuration file has a new section called TIGERBEETLE where all the TigerBeetle related configurations for Central-Ledger will be located and configured.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 is important to note that TigerBeetle also has its own configurations that needs to be configured within the TigerBeetle cluster.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125986f95c9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b47a05fda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Moving on to data mappings, the table we see here shows the matching fields between TigerBeetle and Central-Ledger, as well as a brief description of each field.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Account Data Mapping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fields listed to the left, is specific to</a:t>
            </a:r>
            <a:r>
              <a:rPr lang="en-US"/>
              <a:t> Accounts in TigerBeetle.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Important fields for Central-Ledger include: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user_data, which is used to link account data from the Central-Ledger database, with the accounts stored in TigerBeetle.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 single </a:t>
            </a:r>
            <a:r>
              <a:rPr b="1" lang="en-US"/>
              <a:t>user_data</a:t>
            </a:r>
            <a:r>
              <a:rPr lang="en-US"/>
              <a:t> field value would reference multiple accounts in TigerBeetle.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</a:t>
            </a:r>
            <a:r>
              <a:rPr b="1" lang="en-US"/>
              <a:t>ledger</a:t>
            </a:r>
            <a:r>
              <a:rPr lang="en-US"/>
              <a:t> field matches the </a:t>
            </a:r>
            <a:r>
              <a:rPr b="1" lang="en-US"/>
              <a:t>ledgerAccountTypeId</a:t>
            </a:r>
            <a:r>
              <a:rPr lang="en-US"/>
              <a:t> from Central-Ledger, while the </a:t>
            </a:r>
            <a:r>
              <a:rPr b="1" lang="en-US"/>
              <a:t>code</a:t>
            </a:r>
            <a:r>
              <a:rPr lang="en-US"/>
              <a:t> field is linked to the</a:t>
            </a:r>
            <a:r>
              <a:rPr b="1" lang="en-US"/>
              <a:t> currencyId</a:t>
            </a:r>
            <a:r>
              <a:rPr lang="en-US"/>
              <a:t> in Central-Ledger.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flags for accounts, are TigerBeetle specific, and used to manage account specific properties &amp; functionality, such as: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credit/debit limits allowed for each account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linked flag, which is used to link a batch of accounts as part of a chain, which allows the creation of a set of accounts to succeed or fail together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last set of fields refer to the credit/debit balances in TigerBeetle for an account.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Both the prepare balance as well as the fulfill balance is stored in TigerBeetle.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183" name="Google Shape;183;g11b47a05fda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b47a05fda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Moving onto the Transfer data mapping.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Transfer Data Mapping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</a:t>
            </a:r>
            <a:r>
              <a:rPr lang="en-US"/>
              <a:t> table lists all the of the fields supported by TigerBeetle for a Transfer.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Transfers in TigerBeetle are immutable, unlike accounts.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payer (debit) &amp; payee (credit) is required to represent a single Transfer, since TigerBeetle financial domain is double entry T-accounts … Note the T on the right. :-)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user_data</a:t>
            </a:r>
            <a:r>
              <a:rPr lang="en-US"/>
              <a:t> is used to link transfer data from the central-ledger database, with the transfers stored in TigerBeetle.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</a:t>
            </a:r>
            <a:r>
              <a:rPr b="1" lang="en-US"/>
              <a:t>timeout</a:t>
            </a:r>
            <a:r>
              <a:rPr lang="en-US"/>
              <a:t> is only applicable with 2-phase transfers, which in turn is managed by the Transfer flags.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flags for Transfers are used to manage transfer specific properties &amp; functionality, such as: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</a:t>
            </a:r>
            <a:r>
              <a:rPr b="1" lang="en-US"/>
              <a:t>linked</a:t>
            </a:r>
            <a:r>
              <a:rPr lang="en-US"/>
              <a:t> </a:t>
            </a:r>
            <a:r>
              <a:rPr b="1" lang="en-US"/>
              <a:t>flag</a:t>
            </a:r>
            <a:r>
              <a:rPr lang="en-US"/>
              <a:t> to link a batch of transfers as part of a chain, this allows the creation of a set of transfers to succeed or fail together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Pending flag to mark a transfer as a 2-phase transfer (prepare/fulfil)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The final post_pending/void_pending flags allow one to </a:t>
            </a:r>
            <a:r>
              <a:rPr lang="en-US"/>
              <a:t>fulfill</a:t>
            </a:r>
            <a:r>
              <a:rPr lang="en-US"/>
              <a:t> or rollback a prepare Transfer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11b47a05fda_0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5986f95c9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Now that we have </a:t>
            </a:r>
            <a:r>
              <a:rPr lang="en-US"/>
              <a:t>background</a:t>
            </a:r>
            <a:r>
              <a:rPr lang="en-US"/>
              <a:t> on the clients and data models, we can look at the protocol translation library to cover Central-Ledger and TigerBeetle behaviour.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Integration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tb.js interface is used to map the Central-Ledger data models with the TigerBeetle data models for Accounts and Transfers.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TigerBeetle stores only the necessary data related to Accounts &amp; Transfers, data such as </a:t>
            </a:r>
            <a:r>
              <a:rPr b="1" lang="en-US"/>
              <a:t>ilPPacket</a:t>
            </a:r>
            <a:r>
              <a:rPr lang="en-US"/>
              <a:t> &amp; </a:t>
            </a:r>
            <a:r>
              <a:rPr b="1" lang="en-US"/>
              <a:t>transferExtension</a:t>
            </a:r>
            <a:r>
              <a:rPr lang="en-US"/>
              <a:t>’s are not stored in the TigerBeetle data set.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of the main functions include: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creatingAcccount</a:t>
            </a:r>
            <a:r>
              <a:rPr lang="en-US"/>
              <a:t>, lookupOfAnAccount or accounts, transferPrepares and tranferFulfils (for our 2-phase transfer), and last but not least, rolling back a transfer.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Lets go ahead and see how some of these functions are utilized in Central-Ledger.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g125986f95c9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b47a05fda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High Level - Participant / Account Creation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All of the sequence diagrams to follow are taken from the Solution Design document for Central-Ledger and TigerBeetle integration.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We will be focusing on the TigerBeetle integrations with each of the sequences.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It is important to note that the above sequences are not showing the integration from the Kafka consumer, which will be utilized in a real-world scenario.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Instead a jmeter REST endpoint in order to measure performance from the Central-Ledger handlers.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area we will focus on are steps 5 to 10 for the next slide (the blue block).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highlight>
                  <a:srgbClr val="FFFF00"/>
                </a:highlight>
              </a:rPr>
              <a:t>The complete Solution Design document will be made publicly available shortly.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212" name="Google Shape;212;g11b47a05fda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5986f95c9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Create Participant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Starting from step 5.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Database transaction is initiated to store the participant and account data in the following tables;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participant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participantCurrency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participantPosition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TigerBeetle client is invoked to create the participant account (</a:t>
            </a:r>
            <a:r>
              <a:rPr b="1" lang="en-US"/>
              <a:t>tbCreateAccount)</a:t>
            </a:r>
            <a:r>
              <a:rPr lang="en-US"/>
              <a:t>, which has ties to the Central-Ledger participant tables.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At step 6, The account create request is received by the TigerBeetle cluster. The account is created and distributed to all TigerBeetle nodes in the cluster via VSR (View Stamped Replication).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Only errors for the batched account creation is returned…. and in this case there were no errors.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At step 10, the database transaction is regarded as successful, and the database transaction is </a:t>
            </a:r>
            <a:r>
              <a:rPr lang="en-US"/>
              <a:t>committed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Participant data is only committed once successfully created in both TigerBeetle and Central-Ledger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Duplicated account data is ignored in TigerBeelte.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222" name="Google Shape;222;g125986f95c9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1b47a05fda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From Accounts to 2-Phase </a:t>
            </a:r>
            <a:r>
              <a:rPr lang="en-US"/>
              <a:t>Transfers</a:t>
            </a:r>
            <a:r>
              <a:rPr lang="en-US"/>
              <a:t>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High Level - Transfer Prepare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sequence above is the sequence to preparing a transfer.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area we will focus on are steps 5 to 17.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231" name="Google Shape;231;g11b47a05fda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b47a05fda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tbPrepareTransfer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Starting from step 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following validations are performed prior to the transfer (This is existing validations from Central-Ledger):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validateParticipantByName -&gt; for Payer and Payee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validatePositionAccountByNameAndCurrency -&gt; Asserts account exists for name-currency tuple (discards result of lookup work)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validateAmount -&gt; Validates allowed scale of decimal places and allowed 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validateConditionAndExpiration -&gt; Validates condition and expiration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validateDifferentDfsp -&gt; Asserts lowercase string comparison of payload.payerFsp and payload.payeeFsp is different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At step 6, a lookup is performed for Payer and Payee Participants data in Redis via name, position account type and currency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/>
              <a:t>If participant data is not available in Redis, a database lookup is performed, followed by the participant data being cached in Redis to be used for subsequent calls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Step 7, Invokes the TigerBeetle prepare Transfer via the TigerBeetle NodeJS client.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 steps 8 &amp; 9, the Transfer is distributed via the TigerBeetle state machine. The transfer is distributed all nodes in the cluster.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TigerBeetle API responds with the result. Result is returned to the DFSP via the REST API (testing)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Asynchronously the Central-Ledger database is updated</a:t>
            </a:r>
            <a:r>
              <a:rPr lang="en-US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Inserting a duplicate check for //Transfer// into the </a:t>
            </a:r>
            <a:r>
              <a:rPr lang="en-US"/>
              <a:t>transferDuplicateCheck</a:t>
            </a:r>
            <a:r>
              <a:rPr lang="en-US"/>
              <a:t> table: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Notice there is no need to perform </a:t>
            </a:r>
            <a:r>
              <a:rPr b="1" lang="en-US"/>
              <a:t>duplicateCheck</a:t>
            </a:r>
            <a:r>
              <a:rPr lang="en-US"/>
              <a:t> prior to creating the transfer for TigerBeetle, since TigerBeetle would have reported an error on creation.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duplicate check is then followed by an insert into the Central-Ledger Transfer tables: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transferParticipant (Payer)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transferParticipant (Payee)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ilpPacket (When applicable)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transferStateChange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participantPosition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participantPositionChange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transferExtensions (When applicable)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Lastly, the Transfer related database transaction is committed.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241" name="Google Shape;241;g11b47a05fda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b47a05fda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Next, we follow up the prepare with a Fulfill transfer.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High Level - Transfer Fulfillment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area we will focus on are steps 5 to 16.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250" name="Google Shape;250;g11b47a05fda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b47a05fda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tbFulfilTransfer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Starting from step 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 new database transaction is initiated for the //Transfer// fulfil.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current open </a:t>
            </a:r>
            <a:r>
              <a:rPr b="1" lang="en-US"/>
              <a:t>settlementWindow</a:t>
            </a:r>
            <a:r>
              <a:rPr lang="en-US"/>
              <a:t> data is obtained for the current settlement window, with the OPEN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TigerBeetle client is invoked with a Transfer with </a:t>
            </a:r>
            <a:r>
              <a:rPr b="1" lang="en-US"/>
              <a:t>post_pending_transfer = true</a:t>
            </a:r>
            <a:r>
              <a:rPr lang="en-US"/>
              <a:t> property (also with prepare_id populated for the transfer prepare). </a:t>
            </a:r>
            <a:r>
              <a:rPr lang="en-US"/>
              <a:t>This</a:t>
            </a:r>
            <a:r>
              <a:rPr lang="en-US"/>
              <a:t> will result in the transfer being fulfilled.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same replication process applies for the fulfillment Transfer.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TigerBeetle client API responds with the result of the fulfil transfer.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The Central-Ledger fulfillment data is populated.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transferFulfilment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transferStateChange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Database transaction is </a:t>
            </a:r>
            <a:r>
              <a:rPr lang="en-US"/>
              <a:t>committed and result</a:t>
            </a:r>
            <a:r>
              <a:rPr lang="en-US"/>
              <a:t> returned to the DFSP via the REST API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260" name="Google Shape;260;g11b47a05fda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b34f3f95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will share an update of work done in this past PI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will briefly look at an example of the architecture of a hub, then zooming into the design of the proposed solution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Jason will take us through the actual components that make the solution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And then he’ll cover how these components interact with the existing Central-Ledger components for a subset of use-cases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If there’s time at the end, we will briefly talk about the artefacts needed for an existing environment interested in testing or implementing TigerBeetle</a:t>
            </a:r>
            <a:endParaRPr/>
          </a:p>
        </p:txBody>
      </p:sp>
      <p:sp>
        <p:nvSpPr>
          <p:cNvPr id="94" name="Google Shape;94;g11b34f3f95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5b860c8ff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 that we have created accounts and stored transfers against those accounts, we can perform lookups 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accounts and transfers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High Level - Lookup Transfer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area we will focus on are steps 5 to 8.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</p:txBody>
      </p:sp>
      <p:sp>
        <p:nvSpPr>
          <p:cNvPr id="270" name="Google Shape;270;g125b860c8ff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25b860c8ff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tbLookupTransfer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Keeping with the trend, starting from step 5.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TigerBeetle client is invoked with a transferId, however, it is also possible to perform range queries for </a:t>
            </a:r>
            <a:r>
              <a:rPr b="1" lang="en-US"/>
              <a:t>currencies</a:t>
            </a:r>
            <a:r>
              <a:rPr lang="en-US"/>
              <a:t>, </a:t>
            </a:r>
            <a:r>
              <a:rPr b="1" lang="en-US"/>
              <a:t>ledgers</a:t>
            </a:r>
            <a:r>
              <a:rPr lang="en-US"/>
              <a:t> and Central-Ledger accounts based on </a:t>
            </a:r>
            <a:r>
              <a:rPr b="1" lang="en-US"/>
              <a:t>user_data</a:t>
            </a:r>
            <a:r>
              <a:rPr lang="en-U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Once TigerBeetle transfers are fetched, the balance of the requested data will be fetched from the Central-Ledger database.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This concludes the Central-Ledger TigerBeetle interface.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g125b860c8ff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5986f95c9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final section I am covering today, is the data migration process for populating TigerBeetle with existing Central-Ledger participant and transfer </a:t>
            </a:r>
            <a:r>
              <a:rPr lang="en-US"/>
              <a:t>related</a:t>
            </a:r>
            <a:r>
              <a:rPr lang="en-US"/>
              <a:t>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Data Migration scripts: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Existing Central-Ledger customers will be able to mirror &amp; onboard all necessary Central-Ledger data though migration scripts.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Data migration to TigerBeetle process includes: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Sanity check &amp; summary of account &amp; transfer data to be migrated as a pre-check script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Migration script of all account related data required for TigerBeetle from Central-Ledger database (in batches)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Migration script of all transfer related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Post migration, a verification script is provided to: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match </a:t>
            </a:r>
            <a:r>
              <a:rPr lang="en-US"/>
              <a:t>Accounts</a:t>
            </a:r>
            <a:r>
              <a:rPr lang="en-US"/>
              <a:t> between TigerBeetle &amp; Central-Ledger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match </a:t>
            </a:r>
            <a:r>
              <a:rPr lang="en-US"/>
              <a:t>Transfers between TigerBeetle &amp; Central-Ledger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 for </a:t>
            </a:r>
            <a:r>
              <a:rPr lang="en-US"/>
              <a:t>listening</a:t>
            </a:r>
            <a:r>
              <a:rPr lang="en-US"/>
              <a:t>, over to you Tseli.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g125986f95c9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575a6ddb4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12575a6ddb4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59d16000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6" name="Google Shape;306;g1259d16000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ec991da93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10ec991da93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3" name="Google Shape;313;g10ec991da93_0_3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75a6ddb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For this past PI, our goals were to implement and test integrating TigerBeetle into the Central-Ledger for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managing the lifecycle of Participant accounts and for processing, storing &amp; retrieving accounts and balances for transfers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To be able to test, we needed a base definition of the chart of accounts for each use-case.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This is a starting point that defines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what accounts are required for each user journey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how they are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impacted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during transaction processing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if and how operational tasks and back-office processes impact the accounts (thinking about status, queries, reporting)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So a draft of the chart of accounts is ready for community review &amp; discussion. We would really value feedback on this initial thinking, of noting a different hub schema might define its chart of accounts quite differently.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A Solution Design Document is also in the works - its intention is to communicate the vision, design detail and requirements for using TigerBeetle as part of a Mojaloop system deployment.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Overall we have completed about 80% of Dev. planned for this PI, that is building and testing a TigerBeetle NodeJS Interface; the client and finalising a performance test suite.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12575a6ddb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75a6ddb4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will probably be quite a familiar diagram that illustrated the architecture of a Mojaloop hub, based on a particular schema.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All I want to do here is show where our integration work focuses 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So, let us go a level lower into this area that is shaded</a:t>
            </a:r>
            <a:endParaRPr/>
          </a:p>
        </p:txBody>
      </p:sp>
      <p:sp>
        <p:nvSpPr>
          <p:cNvPr id="110" name="Google Shape;110;g12575a6ddb4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575a6ddb4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On the previous image, we saw that the Mojaloop Adapter communicates with Central-Services via Kafka, and Central Ledger is a part of Central-Services.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For persistence, we see Central Ledger using its existing databases alongside TigerBeetle, with the critical path for a transaction flow being determined by the TigerBeetle interface (NodeJS).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Central Ledger’s interactions for accounts and transfers are primarily with TigerBeetle, with the current SQL databases asynchronously storing all other data.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Participant data caching </a:t>
            </a:r>
            <a:r>
              <a:rPr lang="en-US"/>
              <a:t>continues</a:t>
            </a:r>
            <a:r>
              <a:rPr lang="en-US"/>
              <a:t> to be managed by Redis.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where I handover to Jason to move us into the component detail.</a:t>
            </a:r>
            <a:endParaRPr/>
          </a:p>
        </p:txBody>
      </p:sp>
      <p:sp>
        <p:nvSpPr>
          <p:cNvPr id="118" name="Google Shape;118;g12575a6ddb4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b47a05fda_0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Jumbo!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Thank you Tseli.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</a:t>
            </a:r>
            <a:r>
              <a:rPr lang="en-US"/>
              <a:t>hank you for joining us for the TigerBeetle update. For those of you who do not know TigerBeetle: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TigerBeetle is a financial accounting database designed for mission critical safety and performance, to power the future of financial services.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our P-17 convening, we demonstrated the integration of Central-Ledger in TigerBeetle, with regards to safety &amp; performance.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Today we will be going into more detail on how &amp; where this integration is made possible.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will start with the TigerBeetle Client…. Low level to high level.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TigerBeetle Clients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Zig Native client performs the integration with the TigerBeetle cluster. The Zig client will be integrated into any of the required platforms, such as NodeJS, Go, Java, C#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Since Zig is very C friendly… &amp; can actually be used as a C &amp; C++ compiler to the most popular target platforms, it makes sense to harness the C power of Zig to ease integrations.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This means that the mappings, testing, complexity &amp; effort for each programming language is greatly reduced for the TigerBeetle clients.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Essentially</a:t>
            </a:r>
            <a:r>
              <a:rPr lang="en-US"/>
              <a:t> only a mapping is required between the TigerBeetle Zig native client &amp; platform specific client (such as NodeJS in the Central-Ledger example).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We will be going into detail later with the TigerBeetle client implemented in NodeJS (also referred to as tigerbeelt-node).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/>
              <a:t>The TigerBeetle clients already implemented: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Zig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NodeJS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6" name="Google Shape;126;g11b47a05fda_0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b47a05fda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snippet on the left, is where the node API header is being imported in the zig code.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snippet on the right is where the TigerBeetle client </a:t>
            </a:r>
            <a:r>
              <a:rPr lang="en-US"/>
              <a:t>types</a:t>
            </a:r>
            <a:r>
              <a:rPr lang="en-US"/>
              <a:t> meet the Node API.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Node API import c.zig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Focusing on the snippet on the left, t</a:t>
            </a:r>
            <a:r>
              <a:rPr lang="en-US"/>
              <a:t>he node API is now integrated into Zig via the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@cImport</a:t>
            </a:r>
            <a:r>
              <a:rPr lang="en-US"/>
              <a:t> - Function, which parses C code &amp; imports the functions, types, variables, &amp; compatible macro definitions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r>
              <a:rPr b="1" lang="en-US"/>
              <a:t>@cInclude</a:t>
            </a:r>
            <a:r>
              <a:rPr lang="en-US"/>
              <a:t> function then appends the Node API to the temporary buffer in Zig.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Looking at the image on the right</a:t>
            </a:r>
            <a:r>
              <a:rPr b="1" lang="en-US"/>
              <a:t>, </a:t>
            </a:r>
            <a:r>
              <a:rPr b="1" lang="en-US"/>
              <a:t>node.zig references c.zig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Declaring the c constant variable allows access to the required Node API functions, while (top arrow)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last line on the right snippet creates an instance of the TigerBeetle client.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code </a:t>
            </a:r>
            <a:r>
              <a:rPr lang="en-US"/>
              <a:t>in-between</a:t>
            </a:r>
            <a:r>
              <a:rPr lang="en-US"/>
              <a:t> is all TigerBeetle specific in order to communicate with the message bus and state machine (bottom arrow)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integration concludes the log-level integration for TigerBeelte and NodeJS.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11b47a05fda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b47a05fda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As part of the tigerbeetle-node build process, the code in the previous slide will be compiled and the output binary placed at dist/client.node location.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package.json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From the top (arrow #1), t</a:t>
            </a:r>
            <a:r>
              <a:rPr lang="en-US"/>
              <a:t>he </a:t>
            </a:r>
            <a:r>
              <a:rPr b="1" lang="en-US"/>
              <a:t>build:zig</a:t>
            </a:r>
            <a:r>
              <a:rPr lang="en-US"/>
              <a:t> NodeJS script shown here from </a:t>
            </a:r>
            <a:r>
              <a:rPr b="1" lang="en-US"/>
              <a:t>package.json</a:t>
            </a:r>
            <a:r>
              <a:rPr lang="en-US"/>
              <a:t>, is where the zig code is compiled to create the </a:t>
            </a:r>
            <a:r>
              <a:rPr b="1" lang="en-US"/>
              <a:t>client.node</a:t>
            </a:r>
            <a:r>
              <a:rPr lang="en-US"/>
              <a:t> binary for the </a:t>
            </a:r>
            <a:r>
              <a:rPr b="1" lang="en-US"/>
              <a:t>tigerbeetle-node</a:t>
            </a:r>
            <a:r>
              <a:rPr lang="en-US"/>
              <a:t> integration.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index.ts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Looking at arrow #2, the </a:t>
            </a:r>
            <a:r>
              <a:rPr lang="en-US"/>
              <a:t>index.ts TypeScript imports the </a:t>
            </a:r>
            <a:r>
              <a:rPr b="1" lang="en-US"/>
              <a:t>client.node</a:t>
            </a:r>
            <a:r>
              <a:rPr lang="en-US"/>
              <a:t> module, where the integration is being created between TigerBeetle &amp; NodeJS.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createTransfers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 the right (arrow #3), we can see the</a:t>
            </a:r>
            <a:r>
              <a:rPr lang="en-US"/>
              <a:t> </a:t>
            </a:r>
            <a:r>
              <a:rPr b="1" lang="en-US"/>
              <a:t>createTransfers</a:t>
            </a:r>
            <a:r>
              <a:rPr lang="en-US"/>
              <a:t> typescript function exposed to create Transfers in TigerBeetle.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Then further down at arrow #4, we can see the </a:t>
            </a:r>
            <a:r>
              <a:rPr b="1" lang="en-US"/>
              <a:t>client.node</a:t>
            </a:r>
            <a:r>
              <a:rPr lang="en-US"/>
              <a:t> binding being invoked to create the transfer.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full integration in NodeJS is less than 900 lines of code (keeping in mind, client code only), which is awesome.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g11b47a05fda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b47a05fda_0_2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Now that we have background info on how TigerBeetle clients integrate with the TigerBeetle cluster, we will go into detail of how the integration works within Central-Ledger.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Configuration File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Existing Central-Ledger configuration is updated to support integration with TigerBeetle through the central-ledger configuration file.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Data Mappings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Since TigerBeetle &amp; Central-Ledger make use of </a:t>
            </a:r>
            <a:r>
              <a:rPr lang="en-US"/>
              <a:t>different</a:t>
            </a:r>
            <a:r>
              <a:rPr lang="en-US"/>
              <a:t> data storage mechanisms &amp; models, it is important to note what data is being stored &amp; referenced in TigerBeetle vs Central-Ledger.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second part to the data itself, is how &amp; when the data is transported to TigerBeetle from Central-Ledger.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Protocol Translation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Lastly we will be going into detail of how exactly TigerBeetle is being integrated into Central-Ledger though the TigerBeetle interface in Central-Ledger.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in </a:t>
            </a:r>
            <a:r>
              <a:rPr lang="en-US"/>
              <a:t>depth-look</a:t>
            </a:r>
            <a:r>
              <a:rPr lang="en-US"/>
              <a:t> will cover the Account &amp; Transfer creation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highlight>
                  <a:srgbClr val="FFFF00"/>
                </a:highlight>
              </a:rPr>
              <a:t>Tseli: Perhaps keep it light, we will be going into detail later.</a:t>
            </a:r>
            <a:endParaRPr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5" name="Google Shape;165;g11b47a05fda_0_2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g10ec991da93_0_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g10ec991da93_0_175"/>
          <p:cNvSpPr/>
          <p:nvPr/>
        </p:nvSpPr>
        <p:spPr>
          <a:xfrm>
            <a:off x="861219" y="3595738"/>
            <a:ext cx="25129909" cy="8531688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01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10ec991da93_0_175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g10ec991da93_0_175"/>
          <p:cNvSpPr txBox="1"/>
          <p:nvPr>
            <p:ph idx="1" type="subTitle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g10ec991da93_0_175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g10ec991da93_0_17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g10ec991da93_0_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79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ec991da93_0_242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g10ec991da93_0_24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g10ec991da93_0_2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g10ec991da93_0_1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g10ec991da93_0_183"/>
          <p:cNvSpPr/>
          <p:nvPr/>
        </p:nvSpPr>
        <p:spPr>
          <a:xfrm>
            <a:off x="50103" y="564204"/>
            <a:ext cx="24387176" cy="5466945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15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g10ec991da93_0_183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10ec991da93_0_18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g10ec991da93_0_183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g10ec991da93_0_18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g10ec991da93_0_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1356" y="730251"/>
            <a:ext cx="2438400" cy="25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0ec991da93_0_230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g10ec991da93_0_230"/>
          <p:cNvSpPr txBox="1"/>
          <p:nvPr>
            <p:ph idx="1" type="body"/>
          </p:nvPr>
        </p:nvSpPr>
        <p:spPr>
          <a:xfrm>
            <a:off x="167661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g10ec991da93_0_230"/>
          <p:cNvSpPr txBox="1"/>
          <p:nvPr>
            <p:ph idx="2" type="body"/>
          </p:nvPr>
        </p:nvSpPr>
        <p:spPr>
          <a:xfrm>
            <a:off x="1234600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g10ec991da93_0_230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g10ec991da93_0_23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g10ec991da93_0_2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ec991da93_0_200"/>
          <p:cNvSpPr/>
          <p:nvPr/>
        </p:nvSpPr>
        <p:spPr>
          <a:xfrm>
            <a:off x="861219" y="3595738"/>
            <a:ext cx="25129800" cy="8531700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10ec991da93_0_200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g10ec991da93_0_200"/>
          <p:cNvSpPr txBox="1"/>
          <p:nvPr>
            <p:ph idx="1" type="subTitle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41" name="Google Shape;41;g10ec991da93_0_200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10ec991da93_0_20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g10ec991da93_0_200"/>
          <p:cNvSpPr/>
          <p:nvPr/>
        </p:nvSpPr>
        <p:spPr>
          <a:xfrm>
            <a:off x="16183637" y="9013230"/>
            <a:ext cx="3257700" cy="3257700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g10ec991da93_0_200"/>
          <p:cNvSpPr/>
          <p:nvPr/>
        </p:nvSpPr>
        <p:spPr>
          <a:xfrm>
            <a:off x="21320100" y="4425142"/>
            <a:ext cx="3608700" cy="36087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g10ec991da93_0_200"/>
          <p:cNvSpPr/>
          <p:nvPr/>
        </p:nvSpPr>
        <p:spPr>
          <a:xfrm>
            <a:off x="17762247" y="5257042"/>
            <a:ext cx="5917500" cy="59175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10ec991da93_0_200"/>
          <p:cNvSpPr/>
          <p:nvPr/>
        </p:nvSpPr>
        <p:spPr>
          <a:xfrm>
            <a:off x="16489928" y="351150"/>
            <a:ext cx="6658500" cy="665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g10ec991da93_0_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79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ec991da93_0_191"/>
          <p:cNvSpPr txBox="1"/>
          <p:nvPr>
            <p:ph type="title"/>
          </p:nvPr>
        </p:nvSpPr>
        <p:spPr>
          <a:xfrm>
            <a:off x="1679795" y="730251"/>
            <a:ext cx="190527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10ec991da93_0_191"/>
          <p:cNvSpPr txBox="1"/>
          <p:nvPr>
            <p:ph idx="1" type="body"/>
          </p:nvPr>
        </p:nvSpPr>
        <p:spPr>
          <a:xfrm>
            <a:off x="1679796" y="3362326"/>
            <a:ext cx="103170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51" name="Google Shape;51;g10ec991da93_0_191"/>
          <p:cNvSpPr txBox="1"/>
          <p:nvPr>
            <p:ph idx="2" type="body"/>
          </p:nvPr>
        </p:nvSpPr>
        <p:spPr>
          <a:xfrm>
            <a:off x="1679796" y="5010150"/>
            <a:ext cx="103170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g10ec991da93_0_191"/>
          <p:cNvSpPr txBox="1"/>
          <p:nvPr>
            <p:ph idx="3" type="body"/>
          </p:nvPr>
        </p:nvSpPr>
        <p:spPr>
          <a:xfrm>
            <a:off x="12346007" y="3362326"/>
            <a:ext cx="103677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53" name="Google Shape;53;g10ec991da93_0_191"/>
          <p:cNvSpPr txBox="1"/>
          <p:nvPr>
            <p:ph idx="4" type="body"/>
          </p:nvPr>
        </p:nvSpPr>
        <p:spPr>
          <a:xfrm>
            <a:off x="12346007" y="5010150"/>
            <a:ext cx="103677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g10ec991da93_0_191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10ec991da93_0_19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g10ec991da93_0_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0ec991da93_0_211"/>
          <p:cNvSpPr txBox="1"/>
          <p:nvPr>
            <p:ph type="title"/>
          </p:nvPr>
        </p:nvSpPr>
        <p:spPr>
          <a:xfrm>
            <a:off x="1676619" y="730251"/>
            <a:ext cx="18914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10ec991da93_0_211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g10ec991da93_0_211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10ec991da93_0_21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2" name="Google Shape;62;g10ec991da93_0_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ec991da93_0_217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10ec991da93_0_217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6" name="Google Shape;66;g10ec991da93_0_217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10ec991da93_0_21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8" name="Google Shape;68;g10ec991da93_0_2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79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g10ec991da93_0_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g10ec991da93_0_223"/>
          <p:cNvSpPr txBox="1"/>
          <p:nvPr>
            <p:ph type="title"/>
          </p:nvPr>
        </p:nvSpPr>
        <p:spPr>
          <a:xfrm>
            <a:off x="1663917" y="3419477"/>
            <a:ext cx="146451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10ec991da93_0_223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3" name="Google Shape;73;g10ec991da93_0_223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10ec991da93_0_22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g10ec991da93_0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79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ec991da93_0_237"/>
          <p:cNvSpPr txBox="1"/>
          <p:nvPr>
            <p:ph type="title"/>
          </p:nvPr>
        </p:nvSpPr>
        <p:spPr>
          <a:xfrm>
            <a:off x="1676619" y="730251"/>
            <a:ext cx="19093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10ec991da93_0_237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10ec991da93_0_23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g10ec991da93_0_2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ec991da93_0_170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ec991da93_0_170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ec991da93_0_170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g10ec991da93_0_17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ec991da93_0_164"/>
          <p:cNvSpPr txBox="1"/>
          <p:nvPr>
            <p:ph type="ctrTitle"/>
          </p:nvPr>
        </p:nvSpPr>
        <p:spPr>
          <a:xfrm>
            <a:off x="1695850" y="4203900"/>
            <a:ext cx="145794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9000"/>
              <a:t>Mojaloop TigerBeetle</a:t>
            </a:r>
            <a:endParaRPr sz="9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9000"/>
              <a:t>Integration</a:t>
            </a:r>
            <a:endParaRPr sz="9000"/>
          </a:p>
        </p:txBody>
      </p:sp>
      <p:sp>
        <p:nvSpPr>
          <p:cNvPr id="90" name="Google Shape;90;g10ec991da93_0_164"/>
          <p:cNvSpPr txBox="1"/>
          <p:nvPr>
            <p:ph idx="1" type="subTitle"/>
          </p:nvPr>
        </p:nvSpPr>
        <p:spPr>
          <a:xfrm>
            <a:off x="1695850" y="9308775"/>
            <a:ext cx="14344200" cy="27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b="1" lang="en-US"/>
              <a:t>PI-18 OSS Community Meeting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4500"/>
              <a:t>26 April 2022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4500"/>
              <a:t>Jason Bruwer, Matseliso Thabane</a:t>
            </a:r>
            <a:endParaRPr sz="4500"/>
          </a:p>
        </p:txBody>
      </p:sp>
      <p:sp>
        <p:nvSpPr>
          <p:cNvPr id="91" name="Google Shape;91;g10ec991da93_0_16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5986f95c9_0_3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500"/>
              <a:t>Update the </a:t>
            </a:r>
            <a:r>
              <a:rPr lang="en-US" sz="4500">
                <a:latin typeface="Courier New"/>
                <a:ea typeface="Courier New"/>
                <a:cs typeface="Courier New"/>
                <a:sym typeface="Courier New"/>
              </a:rPr>
              <a:t>default.json</a:t>
            </a:r>
            <a:r>
              <a:rPr lang="en-US" sz="4500"/>
              <a:t> configuration file to enable/disable TigerBeetle: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"TIGERBEETLE" : {</a:t>
            </a:r>
            <a:endParaRPr sz="36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"ENABLED" : true,</a:t>
            </a:r>
            <a:endParaRPr sz="36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"ENABLE_BATCHING" : false,</a:t>
            </a:r>
            <a:endParaRPr sz="36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"DISABLE_SQL" : false,</a:t>
            </a:r>
            <a:endParaRPr sz="36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"BATCH_MAX_SIZE" : 2048,</a:t>
            </a:r>
            <a:endParaRPr sz="36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"CLUSTER" : 1,</a:t>
            </a:r>
            <a:endParaRPr sz="36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"REPLICA_ENDPOINT_01" : "localhost:5001",</a:t>
            </a:r>
            <a:endParaRPr sz="36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"REPLICA_ENDPOINT_02" : "localhost:5002",</a:t>
            </a:r>
            <a:endParaRPr sz="36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"REPLICA_ENDPOINT_03" : "localhost:5003"</a:t>
            </a:r>
            <a:endParaRPr sz="3600">
              <a:solidFill>
                <a:schemeClr val="dk2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},</a:t>
            </a:r>
            <a:endParaRPr sz="3600"/>
          </a:p>
        </p:txBody>
      </p:sp>
      <p:sp>
        <p:nvSpPr>
          <p:cNvPr id="177" name="Google Shape;177;g125986f95c9_0_33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Configuration file</a:t>
            </a:r>
            <a:endParaRPr/>
          </a:p>
        </p:txBody>
      </p:sp>
      <p:sp>
        <p:nvSpPr>
          <p:cNvPr id="178" name="Google Shape;178;g125986f95c9_0_3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9" name="Google Shape;179;g125986f95c9_0_33"/>
          <p:cNvSpPr txBox="1"/>
          <p:nvPr/>
        </p:nvSpPr>
        <p:spPr>
          <a:xfrm rot="-5400817">
            <a:off x="-3891674" y="7113622"/>
            <a:ext cx="10102800" cy="1031400"/>
          </a:xfrm>
          <a:prstGeom prst="rect">
            <a:avLst/>
          </a:prstGeom>
          <a:solidFill>
            <a:srgbClr val="BCF7EB">
              <a:alpha val="76078"/>
            </a:srgbClr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TigerBeetle NodeJS Interface</a:t>
            </a:r>
            <a:endParaRPr b="1" i="0" sz="55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25986f95c9_0_33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11b47a05fda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25" y="3339801"/>
            <a:ext cx="17456445" cy="9026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1b47a05fda_0_28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Account Data Mapping</a:t>
            </a:r>
            <a:endParaRPr/>
          </a:p>
        </p:txBody>
      </p:sp>
      <p:sp>
        <p:nvSpPr>
          <p:cNvPr id="187" name="Google Shape;187;g11b47a05fda_0_2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8" name="Google Shape;188;g11b47a05fda_0_28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</a:t>
            </a:r>
            <a:endParaRPr/>
          </a:p>
        </p:txBody>
      </p:sp>
      <p:sp>
        <p:nvSpPr>
          <p:cNvPr id="189" name="Google Shape;189;g11b47a05fda_0_28"/>
          <p:cNvSpPr txBox="1"/>
          <p:nvPr/>
        </p:nvSpPr>
        <p:spPr>
          <a:xfrm rot="-5400817">
            <a:off x="-3891674" y="7113622"/>
            <a:ext cx="10102800" cy="1031400"/>
          </a:xfrm>
          <a:prstGeom prst="rect">
            <a:avLst/>
          </a:prstGeom>
          <a:solidFill>
            <a:srgbClr val="BCF7EB">
              <a:alpha val="76080"/>
            </a:srgbClr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TigerBeetle NodeJS Interface</a:t>
            </a:r>
            <a:endParaRPr b="1" i="0" sz="55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b47a05fda_0_36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Transfer Data Mapping</a:t>
            </a:r>
            <a:endParaRPr/>
          </a:p>
        </p:txBody>
      </p:sp>
      <p:sp>
        <p:nvSpPr>
          <p:cNvPr id="195" name="Google Shape;195;g11b47a05fda_0_3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g11b47a05fda_0_36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</a:t>
            </a:r>
            <a:endParaRPr/>
          </a:p>
        </p:txBody>
      </p:sp>
      <p:pic>
        <p:nvPicPr>
          <p:cNvPr id="197" name="Google Shape;197;g11b47a05fda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3275" y="11768925"/>
            <a:ext cx="1277175" cy="10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11b47a05fda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6625" y="3337550"/>
            <a:ext cx="13663452" cy="980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1b47a05fda_0_36"/>
          <p:cNvSpPr txBox="1"/>
          <p:nvPr/>
        </p:nvSpPr>
        <p:spPr>
          <a:xfrm rot="-5400817">
            <a:off x="-3891674" y="7113622"/>
            <a:ext cx="10102800" cy="1031400"/>
          </a:xfrm>
          <a:prstGeom prst="rect">
            <a:avLst/>
          </a:prstGeom>
          <a:solidFill>
            <a:srgbClr val="BCF7EB">
              <a:alpha val="76080"/>
            </a:srgbClr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TigerBeetle NodeJS Interface</a:t>
            </a:r>
            <a:endParaRPr b="1" i="0" sz="55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5986f95c9_0_5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g125986f95c9_0_54"/>
          <p:cNvSpPr txBox="1"/>
          <p:nvPr/>
        </p:nvSpPr>
        <p:spPr>
          <a:xfrm>
            <a:off x="1512800" y="3983700"/>
            <a:ext cx="210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125986f95c9_0_54"/>
          <p:cNvSpPr txBox="1"/>
          <p:nvPr>
            <p:ph idx="1" type="body"/>
          </p:nvPr>
        </p:nvSpPr>
        <p:spPr>
          <a:xfrm>
            <a:off x="1676625" y="3651250"/>
            <a:ext cx="21414900" cy="90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4500"/>
              <a:t>The </a:t>
            </a:r>
            <a:r>
              <a:rPr lang="en-US" sz="4500">
                <a:latin typeface="Courier New"/>
                <a:ea typeface="Courier New"/>
                <a:cs typeface="Courier New"/>
                <a:sym typeface="Courier New"/>
              </a:rPr>
              <a:t>tb.js</a:t>
            </a:r>
            <a:r>
              <a:rPr lang="en-US" sz="4500"/>
              <a:t> interface transforms the Central-Ledger &amp; TigerBeetle data models. </a:t>
            </a:r>
            <a:endParaRPr sz="45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4500"/>
              <a:t>Some of the main exposed functions are:</a:t>
            </a:r>
            <a:endParaRPr sz="4500"/>
          </a:p>
          <a:p>
            <a:pPr indent="-5080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400"/>
              <a:buChar char="●"/>
            </a:pPr>
            <a:r>
              <a:rPr b="1" lang="en-US" sz="4400"/>
              <a:t>tbCreateAccount  → </a:t>
            </a:r>
            <a:r>
              <a:rPr lang="en-US" sz="3600"/>
              <a:t>Create participant, currency, position and other related data</a:t>
            </a:r>
            <a:endParaRPr sz="3600"/>
          </a:p>
          <a:p>
            <a:pPr indent="-5080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400"/>
              <a:buChar char="●"/>
            </a:pPr>
            <a:r>
              <a:rPr b="1" lang="en-US" sz="4400"/>
              <a:t>tbLookupAccount</a:t>
            </a:r>
            <a:r>
              <a:rPr lang="en-US" sz="4400"/>
              <a:t> → </a:t>
            </a:r>
            <a:r>
              <a:rPr lang="en-US" sz="3600"/>
              <a:t>Lookup </a:t>
            </a:r>
            <a:r>
              <a:rPr lang="en-US" sz="3600"/>
              <a:t>using participantId or participantCurrencyid</a:t>
            </a:r>
            <a:endParaRPr sz="4400"/>
          </a:p>
          <a:p>
            <a:pPr indent="-5080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400"/>
              <a:buChar char="●"/>
            </a:pPr>
            <a:r>
              <a:rPr b="1" lang="en-US" sz="4400"/>
              <a:t>tbTransfer</a:t>
            </a:r>
            <a:r>
              <a:rPr lang="en-US" sz="4400"/>
              <a:t> → </a:t>
            </a:r>
            <a:r>
              <a:rPr lang="en-US" sz="3600"/>
              <a:t>Create a transfer</a:t>
            </a:r>
            <a:endParaRPr sz="4400"/>
          </a:p>
          <a:p>
            <a:pPr indent="-5080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400"/>
              <a:buChar char="●"/>
            </a:pPr>
            <a:r>
              <a:rPr b="1" lang="en-US" sz="4400"/>
              <a:t>tbPrepareTransfer</a:t>
            </a:r>
            <a:r>
              <a:rPr lang="en-US" sz="4400"/>
              <a:t> → </a:t>
            </a:r>
            <a:r>
              <a:rPr lang="en-US" sz="3600"/>
              <a:t>Create a 2-phase transfer prepare (with a timeout)</a:t>
            </a:r>
            <a:endParaRPr sz="4400"/>
          </a:p>
          <a:p>
            <a:pPr indent="-5080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400"/>
              <a:buChar char="●"/>
            </a:pPr>
            <a:r>
              <a:rPr b="1" lang="en-US" sz="4400"/>
              <a:t>tbFulfilTransfer</a:t>
            </a:r>
            <a:r>
              <a:rPr lang="en-US" sz="4400"/>
              <a:t> → </a:t>
            </a:r>
            <a:r>
              <a:rPr lang="en-US" sz="3600"/>
              <a:t>Fulfil a 2-phase prepared transfer</a:t>
            </a:r>
            <a:endParaRPr sz="4400"/>
          </a:p>
          <a:p>
            <a:pPr indent="-5080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400"/>
              <a:buChar char="●"/>
            </a:pPr>
            <a:r>
              <a:rPr b="1" lang="en-US" sz="4400"/>
              <a:t>tbRollbackTransfer</a:t>
            </a:r>
            <a:r>
              <a:rPr lang="en-US" sz="4400"/>
              <a:t> → </a:t>
            </a:r>
            <a:r>
              <a:rPr lang="en-US" sz="3600"/>
              <a:t>Rollback a prepared transfer</a:t>
            </a:r>
            <a:endParaRPr sz="4400"/>
          </a:p>
          <a:p>
            <a:pPr indent="-5080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400"/>
              <a:buChar char="●"/>
            </a:pPr>
            <a:r>
              <a:rPr b="1" lang="en-US" sz="4400"/>
              <a:t>tbLookupTransfer</a:t>
            </a:r>
            <a:r>
              <a:rPr lang="en-US" sz="4400"/>
              <a:t> → </a:t>
            </a:r>
            <a:r>
              <a:rPr lang="en-US" sz="3600"/>
              <a:t>Lookup an existing transfer</a:t>
            </a:r>
            <a:r>
              <a:rPr lang="en-US" sz="4400"/>
              <a:t> </a:t>
            </a:r>
            <a:endParaRPr sz="4400"/>
          </a:p>
          <a:p>
            <a:pPr indent="-5080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400"/>
              <a:buChar char="●"/>
            </a:pPr>
            <a:r>
              <a:rPr b="1" lang="en-US" sz="4400"/>
              <a:t>tbTransferTimedOut</a:t>
            </a:r>
            <a:r>
              <a:rPr lang="en-US" sz="4400"/>
              <a:t> → </a:t>
            </a:r>
            <a:r>
              <a:rPr lang="en-US" sz="3600"/>
              <a:t>Verify whether a 2-phase transfer has expired</a:t>
            </a:r>
            <a:endParaRPr sz="4400"/>
          </a:p>
        </p:txBody>
      </p:sp>
      <p:sp>
        <p:nvSpPr>
          <p:cNvPr id="207" name="Google Shape;207;g125986f95c9_0_54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Protocol Translation Library</a:t>
            </a:r>
            <a:endParaRPr/>
          </a:p>
        </p:txBody>
      </p:sp>
      <p:sp>
        <p:nvSpPr>
          <p:cNvPr id="208" name="Google Shape;208;g125986f95c9_0_54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</a:t>
            </a:r>
            <a:endParaRPr/>
          </a:p>
        </p:txBody>
      </p:sp>
      <p:sp>
        <p:nvSpPr>
          <p:cNvPr id="209" name="Google Shape;209;g125986f95c9_0_54"/>
          <p:cNvSpPr txBox="1"/>
          <p:nvPr/>
        </p:nvSpPr>
        <p:spPr>
          <a:xfrm rot="-5400817">
            <a:off x="-3891674" y="7113622"/>
            <a:ext cx="10102800" cy="1031400"/>
          </a:xfrm>
          <a:prstGeom prst="rect">
            <a:avLst/>
          </a:prstGeom>
          <a:solidFill>
            <a:srgbClr val="BCF7EB">
              <a:alpha val="76080"/>
            </a:srgbClr>
          </a:solidFill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TigerBeetle NodeJS Interface</a:t>
            </a:r>
            <a:endParaRPr b="1" i="0" sz="5500" u="none" cap="none" strike="noStrik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b47a05fda_0_66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800"/>
              <a:t>Interaction - Create Participant</a:t>
            </a:r>
            <a:endParaRPr sz="6800"/>
          </a:p>
        </p:txBody>
      </p:sp>
      <p:sp>
        <p:nvSpPr>
          <p:cNvPr id="215" name="Google Shape;215;g11b47a05fda_0_6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6" name="Google Shape;216;g11b47a05fda_0_66"/>
          <p:cNvSpPr txBox="1"/>
          <p:nvPr/>
        </p:nvSpPr>
        <p:spPr>
          <a:xfrm>
            <a:off x="1512800" y="3983700"/>
            <a:ext cx="210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11b47a05fda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2656" y="3019425"/>
            <a:ext cx="18460299" cy="9985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11b47a05fda_0_66"/>
          <p:cNvSpPr/>
          <p:nvPr/>
        </p:nvSpPr>
        <p:spPr>
          <a:xfrm>
            <a:off x="11641575" y="6475300"/>
            <a:ext cx="8390700" cy="38967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762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11b47a05fda_0_66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  |   Interactions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986f95c9_0_82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800"/>
              <a:t>Interaction Detail - Create Participant</a:t>
            </a:r>
            <a:endParaRPr sz="6800"/>
          </a:p>
        </p:txBody>
      </p:sp>
      <p:sp>
        <p:nvSpPr>
          <p:cNvPr id="225" name="Google Shape;225;g125986f95c9_0_8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6" name="Google Shape;226;g125986f95c9_0_82"/>
          <p:cNvPicPr preferRelativeResize="0"/>
          <p:nvPr/>
        </p:nvPicPr>
        <p:blipFill rotWithShape="1">
          <a:blip r:embed="rId3">
            <a:alphaModFix/>
          </a:blip>
          <a:srcRect b="0" l="7226" r="13540" t="43419"/>
          <a:stretch/>
        </p:blipFill>
        <p:spPr>
          <a:xfrm>
            <a:off x="4228650" y="3381350"/>
            <a:ext cx="14157150" cy="708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125986f95c9_0_82"/>
          <p:cNvSpPr/>
          <p:nvPr/>
        </p:nvSpPr>
        <p:spPr>
          <a:xfrm>
            <a:off x="4233675" y="3381350"/>
            <a:ext cx="13994700" cy="70896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1143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125986f95c9_0_82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  |   Interactions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b47a05fda_0_76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800"/>
              <a:t>Interaction</a:t>
            </a:r>
            <a:r>
              <a:rPr lang="en-US" sz="6800"/>
              <a:t> - Prepare Transfer</a:t>
            </a:r>
            <a:endParaRPr sz="6800"/>
          </a:p>
        </p:txBody>
      </p:sp>
      <p:sp>
        <p:nvSpPr>
          <p:cNvPr id="234" name="Google Shape;234;g11b47a05fda_0_7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g11b47a05fda_0_76"/>
          <p:cNvSpPr txBox="1"/>
          <p:nvPr/>
        </p:nvSpPr>
        <p:spPr>
          <a:xfrm>
            <a:off x="1512800" y="3983700"/>
            <a:ext cx="210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g11b47a05fda_0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352" y="2816352"/>
            <a:ext cx="19257263" cy="1041501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11b47a05fda_0_76"/>
          <p:cNvSpPr/>
          <p:nvPr/>
        </p:nvSpPr>
        <p:spPr>
          <a:xfrm>
            <a:off x="10805600" y="6459825"/>
            <a:ext cx="8558700" cy="56973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762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11b47a05fda_0_76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  |   Interactions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b47a05fda_0_83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800"/>
              <a:t>Interaction </a:t>
            </a:r>
            <a:r>
              <a:rPr lang="en-US" sz="6800"/>
              <a:t>Detail - Prepare Transfer</a:t>
            </a:r>
            <a:endParaRPr sz="6800"/>
          </a:p>
        </p:txBody>
      </p:sp>
      <p:sp>
        <p:nvSpPr>
          <p:cNvPr id="244" name="Google Shape;244;g11b47a05fda_0_8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g11b47a05fda_0_83"/>
          <p:cNvPicPr preferRelativeResize="0"/>
          <p:nvPr/>
        </p:nvPicPr>
        <p:blipFill rotWithShape="1">
          <a:blip r:embed="rId3">
            <a:alphaModFix/>
          </a:blip>
          <a:srcRect b="9961" l="47455" r="2256" t="34995"/>
          <a:stretch/>
        </p:blipFill>
        <p:spPr>
          <a:xfrm>
            <a:off x="4966000" y="3381350"/>
            <a:ext cx="14455176" cy="8420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11b47a05fda_0_83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  |   Interactions</a:t>
            </a:r>
            <a:endParaRPr/>
          </a:p>
        </p:txBody>
      </p:sp>
      <p:sp>
        <p:nvSpPr>
          <p:cNvPr id="247" name="Google Shape;247;g11b47a05fda_0_83"/>
          <p:cNvSpPr/>
          <p:nvPr/>
        </p:nvSpPr>
        <p:spPr>
          <a:xfrm>
            <a:off x="4966000" y="3381350"/>
            <a:ext cx="14293800" cy="88707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1143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b47a05fda_0_89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800"/>
              <a:t>Interaction</a:t>
            </a:r>
            <a:r>
              <a:rPr lang="en-US" sz="6800"/>
              <a:t> - Fulfil Transfer</a:t>
            </a:r>
            <a:endParaRPr sz="6800"/>
          </a:p>
        </p:txBody>
      </p:sp>
      <p:sp>
        <p:nvSpPr>
          <p:cNvPr id="253" name="Google Shape;253;g11b47a05fda_0_8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g11b47a05fda_0_89"/>
          <p:cNvSpPr txBox="1"/>
          <p:nvPr/>
        </p:nvSpPr>
        <p:spPr>
          <a:xfrm>
            <a:off x="1512800" y="3983700"/>
            <a:ext cx="210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g11b47a05fda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25" y="2816527"/>
            <a:ext cx="19261199" cy="1041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1b47a05fda_0_89"/>
          <p:cNvSpPr/>
          <p:nvPr/>
        </p:nvSpPr>
        <p:spPr>
          <a:xfrm>
            <a:off x="11684000" y="7173950"/>
            <a:ext cx="7862100" cy="48378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762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1b47a05fda_0_89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  |   Interactions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b47a05fda_0_95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800"/>
              <a:t>Interaction Detail </a:t>
            </a:r>
            <a:r>
              <a:rPr lang="en-US" sz="6800"/>
              <a:t>- Fulfil Transfer</a:t>
            </a:r>
            <a:endParaRPr sz="6800"/>
          </a:p>
        </p:txBody>
      </p:sp>
      <p:sp>
        <p:nvSpPr>
          <p:cNvPr id="263" name="Google Shape;263;g11b47a05fda_0_9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g11b47a05fda_0_95"/>
          <p:cNvSpPr txBox="1"/>
          <p:nvPr/>
        </p:nvSpPr>
        <p:spPr>
          <a:xfrm>
            <a:off x="1512800" y="3983700"/>
            <a:ext cx="210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g11b47a05fda_0_95"/>
          <p:cNvPicPr preferRelativeResize="0"/>
          <p:nvPr/>
        </p:nvPicPr>
        <p:blipFill rotWithShape="1">
          <a:blip r:embed="rId3">
            <a:alphaModFix/>
          </a:blip>
          <a:srcRect b="10339" l="51956" r="6845" t="41095"/>
          <a:stretch/>
        </p:blipFill>
        <p:spPr>
          <a:xfrm>
            <a:off x="3974788" y="3706300"/>
            <a:ext cx="14664873" cy="863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1b47a05fda_0_95"/>
          <p:cNvSpPr/>
          <p:nvPr/>
        </p:nvSpPr>
        <p:spPr>
          <a:xfrm>
            <a:off x="4185463" y="3751025"/>
            <a:ext cx="14278500" cy="86367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1143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11b47a05fda_0_95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  |   Interactions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b34f3f95d_0_6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7" name="Google Shape;97;g11b34f3f95d_0_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g11b34f3f95d_0_6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200" spcFirstLastPara="1" rIns="91425" wrap="square" tIns="45700">
            <a:normAutofit/>
          </a:bodyPr>
          <a:lstStyle/>
          <a:p>
            <a:pPr indent="-3873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Progress Update</a:t>
            </a:r>
            <a:endParaRPr sz="4500"/>
          </a:p>
          <a:p>
            <a:pPr indent="-3873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Hub Architecture</a:t>
            </a:r>
            <a:endParaRPr sz="4500"/>
          </a:p>
          <a:p>
            <a:pPr indent="-3873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Solution Design</a:t>
            </a:r>
            <a:endParaRPr sz="4500"/>
          </a:p>
          <a:p>
            <a:pPr indent="-38735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Components</a:t>
            </a:r>
            <a:endParaRPr sz="4500"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Interaction</a:t>
            </a:r>
            <a:endParaRPr sz="4500"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Data Migration</a:t>
            </a:r>
            <a:endParaRPr sz="4500"/>
          </a:p>
        </p:txBody>
      </p:sp>
      <p:sp>
        <p:nvSpPr>
          <p:cNvPr id="99" name="Google Shape;99;g11b34f3f95d_0_6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5b860c8ff_0_39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800"/>
              <a:t>Interaction - </a:t>
            </a:r>
            <a:r>
              <a:rPr lang="en-US" sz="6800"/>
              <a:t>Lookup </a:t>
            </a:r>
            <a:r>
              <a:rPr lang="en-US" sz="6800"/>
              <a:t>Transfer</a:t>
            </a:r>
            <a:endParaRPr sz="6800"/>
          </a:p>
        </p:txBody>
      </p:sp>
      <p:sp>
        <p:nvSpPr>
          <p:cNvPr id="273" name="Google Shape;273;g125b860c8ff_0_3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4" name="Google Shape;274;g125b860c8ff_0_39"/>
          <p:cNvSpPr txBox="1"/>
          <p:nvPr/>
        </p:nvSpPr>
        <p:spPr>
          <a:xfrm>
            <a:off x="1512800" y="3983700"/>
            <a:ext cx="210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125b860c8ff_0_39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  |   Interactions</a:t>
            </a:r>
            <a:endParaRPr/>
          </a:p>
        </p:txBody>
      </p:sp>
      <p:pic>
        <p:nvPicPr>
          <p:cNvPr id="276" name="Google Shape;276;g125b860c8ff_0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64" y="3381350"/>
            <a:ext cx="20195911" cy="88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25b860c8ff_0_39"/>
          <p:cNvSpPr/>
          <p:nvPr/>
        </p:nvSpPr>
        <p:spPr>
          <a:xfrm>
            <a:off x="13075725" y="7248525"/>
            <a:ext cx="7862100" cy="20541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762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5b860c8ff_0_48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6800"/>
              <a:t>Interaction Detail - Lookup Transfer</a:t>
            </a:r>
            <a:endParaRPr sz="6800"/>
          </a:p>
        </p:txBody>
      </p:sp>
      <p:sp>
        <p:nvSpPr>
          <p:cNvPr id="283" name="Google Shape;283;g125b860c8ff_0_4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g125b860c8ff_0_48"/>
          <p:cNvSpPr txBox="1"/>
          <p:nvPr/>
        </p:nvSpPr>
        <p:spPr>
          <a:xfrm>
            <a:off x="1512800" y="3983700"/>
            <a:ext cx="210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125b860c8ff_0_48"/>
          <p:cNvSpPr txBox="1"/>
          <p:nvPr>
            <p:ph idx="12" type="sldNum"/>
          </p:nvPr>
        </p:nvSpPr>
        <p:spPr>
          <a:xfrm>
            <a:off x="230858" y="130175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  |   Interactions</a:t>
            </a:r>
            <a:endParaRPr/>
          </a:p>
        </p:txBody>
      </p:sp>
      <p:pic>
        <p:nvPicPr>
          <p:cNvPr id="286" name="Google Shape;286;g125b860c8ff_0_48"/>
          <p:cNvPicPr preferRelativeResize="0"/>
          <p:nvPr/>
        </p:nvPicPr>
        <p:blipFill rotWithShape="1">
          <a:blip r:embed="rId3">
            <a:alphaModFix/>
          </a:blip>
          <a:srcRect b="32671" l="58637" r="1567" t="42666"/>
          <a:stretch/>
        </p:blipFill>
        <p:spPr>
          <a:xfrm>
            <a:off x="3272000" y="3827225"/>
            <a:ext cx="16105452" cy="439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25b860c8ff_0_48"/>
          <p:cNvSpPr/>
          <p:nvPr/>
        </p:nvSpPr>
        <p:spPr>
          <a:xfrm>
            <a:off x="3272000" y="3728675"/>
            <a:ext cx="15923700" cy="4491000"/>
          </a:xfrm>
          <a:prstGeom prst="rect">
            <a:avLst/>
          </a:prstGeom>
          <a:solidFill>
            <a:srgbClr val="9E9E9E">
              <a:alpha val="0"/>
            </a:srgbClr>
          </a:solidFill>
          <a:ln cap="flat" cmpd="sng" w="1143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5986f95c9_0_24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Data Migration</a:t>
            </a:r>
            <a:endParaRPr/>
          </a:p>
        </p:txBody>
      </p:sp>
      <p:sp>
        <p:nvSpPr>
          <p:cNvPr id="293" name="Google Shape;293;g125986f95c9_0_2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g125986f95c9_0_24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200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Default scripts: summary; migrate; verify </a:t>
            </a:r>
            <a:endParaRPr sz="4500"/>
          </a:p>
          <a:p>
            <a:pPr indent="-45720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4500"/>
              <a:buAutoNum type="arabicPeriod"/>
            </a:pPr>
            <a:r>
              <a:rPr lang="en-US" sz="4500"/>
              <a:t>Process:</a:t>
            </a:r>
            <a:endParaRPr sz="4500"/>
          </a:p>
          <a:p>
            <a:pPr indent="-5143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500"/>
              <a:buAutoNum type="alphaLcPeriod"/>
            </a:pPr>
            <a:r>
              <a:rPr lang="en-US" sz="4500"/>
              <a:t>Execute data summary scripts - accounts, balances &amp; transfers</a:t>
            </a:r>
            <a:endParaRPr sz="4500"/>
          </a:p>
          <a:p>
            <a:pPr indent="-5143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500"/>
              <a:buAutoNum type="alphaLcPeriod"/>
            </a:pPr>
            <a:r>
              <a:rPr lang="en-US" sz="4500"/>
              <a:t>Configure &amp; execute migration scripts</a:t>
            </a:r>
            <a:endParaRPr sz="4500"/>
          </a:p>
          <a:p>
            <a:pPr indent="-51435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500"/>
              <a:buAutoNum type="alphaLcPeriod"/>
            </a:pPr>
            <a:r>
              <a:rPr lang="en-US" sz="4500"/>
              <a:t>Execute verification scripts</a:t>
            </a:r>
            <a:endParaRPr sz="4500"/>
          </a:p>
        </p:txBody>
      </p:sp>
      <p:sp>
        <p:nvSpPr>
          <p:cNvPr id="295" name="Google Shape;295;g125986f95c9_0_24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2575a6ddb4_0_19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Upcoming focus</a:t>
            </a:r>
            <a:endParaRPr/>
          </a:p>
        </p:txBody>
      </p:sp>
      <p:sp>
        <p:nvSpPr>
          <p:cNvPr id="301" name="Google Shape;301;g12575a6ddb4_0_1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02" name="Google Shape;302;g12575a6ddb4_0_19"/>
          <p:cNvGraphicFramePr/>
          <p:nvPr/>
        </p:nvGraphicFramePr>
        <p:xfrm>
          <a:off x="1673352" y="365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{3B145CBE-59E4-46B3-929F-78A1D4D194C3}</a:tableStyleId>
              </a:tblPr>
              <a:tblGrid>
                <a:gridCol w="3683050"/>
                <a:gridCol w="16289200"/>
              </a:tblGrid>
              <a:tr h="99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500" u="none" cap="none" strike="noStrike">
                          <a:solidFill>
                            <a:schemeClr val="lt1"/>
                          </a:solidFill>
                        </a:rPr>
                        <a:t>For the next cycle</a:t>
                      </a:r>
                      <a:endParaRPr sz="3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/>
                    </a:solidFill>
                  </a:tcPr>
                </a:tc>
                <a:tc>
                  <a:txBody>
                    <a:bodyPr/>
                    <a:lstStyle/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AutoNum type="arabicPeriod"/>
                      </a:pPr>
                      <a:r>
                        <a:rPr lang="en-US" sz="3500" u="none" cap="none" strike="noStrike">
                          <a:solidFill>
                            <a:schemeClr val="dk1"/>
                          </a:solidFill>
                        </a:rPr>
                        <a:t>Design documentation community input → update &amp; finalise</a:t>
                      </a:r>
                      <a:endParaRPr sz="3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AutoNum type="arabicPeriod"/>
                      </a:pPr>
                      <a:r>
                        <a:rPr lang="en-US" sz="3500" u="none" cap="none" strike="noStrike">
                          <a:solidFill>
                            <a:schemeClr val="dk1"/>
                          </a:solidFill>
                        </a:rPr>
                        <a:t>Implement &amp; showcase Central-Settlement integration</a:t>
                      </a:r>
                      <a:endParaRPr sz="3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AutoNum type="arabicPeriod"/>
                      </a:pPr>
                      <a:r>
                        <a:rPr lang="en-US" sz="3500" u="none" cap="none" strike="noStrike">
                          <a:solidFill>
                            <a:schemeClr val="dk1"/>
                          </a:solidFill>
                        </a:rPr>
                        <a:t>Implement rich queries (batch, date range, entities)</a:t>
                      </a:r>
                      <a:endParaRPr sz="3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AutoNum type="arabicPeriod"/>
                      </a:pPr>
                      <a:r>
                        <a:rPr lang="en-US" sz="3500" u="none" cap="none" strike="noStrike">
                          <a:solidFill>
                            <a:schemeClr val="dk1"/>
                          </a:solidFill>
                        </a:rPr>
                        <a:t>Release JMeter Central-Ledger test suite</a:t>
                      </a:r>
                      <a:endParaRPr sz="3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Font typeface="Arial"/>
                        <a:buAutoNum type="arabicPeriod"/>
                      </a:pPr>
                      <a:r>
                        <a:rPr lang="en-US" sz="3500" u="none" cap="none" strike="noStrike">
                          <a:solidFill>
                            <a:schemeClr val="dk1"/>
                          </a:solidFill>
                        </a:rPr>
                        <a:t>Demo integration</a:t>
                      </a:r>
                      <a:endParaRPr sz="3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t/>
                      </a:r>
                      <a:endParaRPr sz="3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t/>
                      </a:r>
                      <a:endParaRPr b="1" sz="3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3" name="Google Shape;303;g12575a6ddb4_0_19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59d160003_0_1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9" name="Google Shape;309;g1259d160003_0_16"/>
          <p:cNvSpPr txBox="1"/>
          <p:nvPr>
            <p:ph idx="4294967295" type="ctrTitle"/>
          </p:nvPr>
        </p:nvSpPr>
        <p:spPr>
          <a:xfrm>
            <a:off x="1695851" y="4203900"/>
            <a:ext cx="155277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b="1" i="0" lang="en-US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Questions</a:t>
            </a:r>
            <a:endParaRPr b="1" i="0" sz="8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ec991da93_0_394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-US"/>
              <a:t>Thank you.</a:t>
            </a:r>
            <a:endParaRPr/>
          </a:p>
        </p:txBody>
      </p:sp>
      <p:sp>
        <p:nvSpPr>
          <p:cNvPr id="316" name="Google Shape;316;g10ec991da93_0_39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575a6ddb4_0_0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Progress Update</a:t>
            </a:r>
            <a:endParaRPr/>
          </a:p>
        </p:txBody>
      </p:sp>
      <p:sp>
        <p:nvSpPr>
          <p:cNvPr id="105" name="Google Shape;105;g12575a6ddb4_0_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06" name="Google Shape;106;g12575a6ddb4_0_0"/>
          <p:cNvGraphicFramePr/>
          <p:nvPr/>
        </p:nvGraphicFramePr>
        <p:xfrm>
          <a:off x="1673352" y="3651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{3B145CBE-59E4-46B3-929F-78A1D4D194C3}</a:tableStyleId>
              </a:tblPr>
              <a:tblGrid>
                <a:gridCol w="3683050"/>
                <a:gridCol w="16289200"/>
              </a:tblGrid>
              <a:tr h="99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500" u="none" cap="none" strike="noStrike">
                          <a:solidFill>
                            <a:schemeClr val="lt1"/>
                          </a:solidFill>
                        </a:rPr>
                        <a:t>Key objectives</a:t>
                      </a:r>
                      <a:endParaRPr sz="3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/>
                    </a:solidFill>
                  </a:tcPr>
                </a:tc>
                <a:tc>
                  <a:txBody>
                    <a:bodyPr/>
                    <a:lstStyle/>
                    <a:p>
                      <a:pPr indent="-450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Char char="●"/>
                      </a:pPr>
                      <a:r>
                        <a:rPr lang="en-US" sz="3500" u="none" cap="none" strike="noStrike">
                          <a:solidFill>
                            <a:schemeClr val="dk1"/>
                          </a:solidFill>
                        </a:rPr>
                        <a:t>Implement </a:t>
                      </a:r>
                      <a:r>
                        <a:rPr lang="en-US" sz="3500" u="none" cap="none" strike="noStrike">
                          <a:solidFill>
                            <a:schemeClr val="dk1"/>
                          </a:solidFill>
                        </a:rPr>
                        <a:t>&amp; test integration into Central-Ledger.</a:t>
                      </a:r>
                      <a:endParaRPr sz="3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450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Char char="●"/>
                      </a:pP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Complete the design documentation.</a:t>
                      </a:r>
                      <a:endParaRPr sz="3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t/>
                      </a:r>
                      <a:endParaRPr sz="3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t/>
                      </a:r>
                      <a:endParaRPr b="1" sz="35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92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3500" u="none" cap="none" strike="noStrike">
                          <a:solidFill>
                            <a:schemeClr val="lt1"/>
                          </a:solidFill>
                        </a:rPr>
                        <a:t>Progress</a:t>
                      </a:r>
                      <a:endParaRPr sz="35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5A8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b="1" lang="en-US" sz="3500" u="none" cap="none" strike="noStrike"/>
                        <a:t>Documentation</a:t>
                      </a:r>
                      <a:endParaRPr b="1" sz="3500" u="none" cap="none" strike="noStrike"/>
                    </a:p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Char char="●"/>
                      </a:pPr>
                      <a:r>
                        <a:rPr lang="en-US" sz="3500" u="none" cap="none" strike="noStrike"/>
                        <a:t>Chart of Accounts for use-case subset [draft ready]</a:t>
                      </a:r>
                      <a:endParaRPr sz="3500" u="none" cap="none" strike="noStrike"/>
                    </a:p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Char char="●"/>
                      </a:pPr>
                      <a:r>
                        <a:rPr lang="en-US" sz="3500" u="none" cap="none" strike="noStrike"/>
                        <a:t>Solution Design Document [</a:t>
                      </a:r>
                      <a:r>
                        <a:rPr lang="en-US" sz="3500"/>
                        <a:t>80</a:t>
                      </a:r>
                      <a:r>
                        <a:rPr lang="en-US" sz="3500" u="none" cap="none" strike="noStrike"/>
                        <a:t>%]</a:t>
                      </a:r>
                      <a:endParaRPr sz="3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t/>
                      </a:r>
                      <a:endParaRPr sz="35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b="1" lang="en-US" sz="3500" u="none" cap="none" strike="noStrike"/>
                        <a:t>Development</a:t>
                      </a:r>
                      <a:endParaRPr b="1" sz="3500" u="none" cap="none" strike="noStrike"/>
                    </a:p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Char char="●"/>
                      </a:pPr>
                      <a:r>
                        <a:rPr lang="en-US" sz="3500" u="none" cap="none" strike="noStrike"/>
                        <a:t>Implement &amp; test the NodeJS Interface </a:t>
                      </a:r>
                      <a:r>
                        <a:rPr lang="en-US" sz="3500"/>
                        <a:t>[75%]</a:t>
                      </a:r>
                      <a:endParaRPr sz="3500" u="none" cap="none" strike="noStrike"/>
                    </a:p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Char char="●"/>
                      </a:pPr>
                      <a:r>
                        <a:rPr lang="en-US" sz="3500" u="none" cap="none" strike="noStrike"/>
                        <a:t>Integrate &amp; test NodeJS client</a:t>
                      </a:r>
                      <a:r>
                        <a:rPr lang="en-US" sz="3500" u="none" cap="none" strike="noStrike">
                          <a:solidFill>
                            <a:schemeClr val="dk1"/>
                          </a:solidFill>
                        </a:rPr>
                        <a:t> [75%]</a:t>
                      </a:r>
                      <a:endParaRPr sz="35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-450850" lvl="0" marL="685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500"/>
                        <a:buChar char="●"/>
                      </a:pPr>
                      <a:r>
                        <a:rPr lang="en-US" sz="3500">
                          <a:solidFill>
                            <a:schemeClr val="dk1"/>
                          </a:solidFill>
                        </a:rPr>
                        <a:t>Finalise performance test suite [95%]</a:t>
                      </a:r>
                      <a:endParaRPr sz="3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" name="Google Shape;107;g12575a6ddb4_0_0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575a6ddb4_0_26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Hub Architecture - Example</a:t>
            </a:r>
            <a:endParaRPr/>
          </a:p>
        </p:txBody>
      </p:sp>
      <p:sp>
        <p:nvSpPr>
          <p:cNvPr id="113" name="Google Shape;113;g12575a6ddb4_0_2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" name="Google Shape;114;g12575a6ddb4_0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0300" y="3125175"/>
            <a:ext cx="16566049" cy="10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12575a6ddb4_0_26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575a6ddb4_0_6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Solution Design</a:t>
            </a:r>
            <a:endParaRPr/>
          </a:p>
        </p:txBody>
      </p:sp>
      <p:sp>
        <p:nvSpPr>
          <p:cNvPr id="121" name="Google Shape;121;g12575a6ddb4_0_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g12575a6ddb4_0_6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</a:t>
            </a:r>
            <a:endParaRPr/>
          </a:p>
        </p:txBody>
      </p:sp>
      <p:pic>
        <p:nvPicPr>
          <p:cNvPr id="123" name="Google Shape;123;g12575a6ddb4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1513" y="4997501"/>
            <a:ext cx="19504154" cy="609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b47a05fda_0_206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Components</a:t>
            </a:r>
            <a:endParaRPr/>
          </a:p>
        </p:txBody>
      </p:sp>
      <p:sp>
        <p:nvSpPr>
          <p:cNvPr id="129" name="Google Shape;129;g11b47a05fda_0_20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g11b47a05fda_0_206"/>
          <p:cNvSpPr txBox="1"/>
          <p:nvPr>
            <p:ph idx="1" type="body"/>
          </p:nvPr>
        </p:nvSpPr>
        <p:spPr>
          <a:xfrm>
            <a:off x="167661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TigerBeetle Clients</a:t>
            </a:r>
            <a:endParaRPr/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500"/>
              <a:buChar char="●"/>
            </a:pPr>
            <a:r>
              <a:rPr lang="en-US" sz="4500"/>
              <a:t>Native client (</a:t>
            </a:r>
            <a:r>
              <a:rPr lang="en-US" sz="4500">
                <a:latin typeface="Courier New"/>
                <a:ea typeface="Courier New"/>
                <a:cs typeface="Courier New"/>
                <a:sym typeface="Courier New"/>
              </a:rPr>
              <a:t>Zig</a:t>
            </a:r>
            <a:r>
              <a:rPr lang="en-US" sz="4500"/>
              <a:t>)</a:t>
            </a:r>
            <a:endParaRPr sz="4500"/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500"/>
              <a:buChar char="●"/>
            </a:pPr>
            <a:r>
              <a:rPr lang="en-US" sz="4500"/>
              <a:t>C used to integrate language platform mappings</a:t>
            </a:r>
            <a:endParaRPr sz="4500"/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500"/>
              <a:buChar char="●"/>
            </a:pPr>
            <a:r>
              <a:rPr lang="en-US" sz="4500"/>
              <a:t>Clients in NodeJS &amp; Golang</a:t>
            </a:r>
            <a:endParaRPr sz="4500"/>
          </a:p>
        </p:txBody>
      </p:sp>
      <p:sp>
        <p:nvSpPr>
          <p:cNvPr id="131" name="Google Shape;131;g11b47a05fda_0_206"/>
          <p:cNvSpPr txBox="1"/>
          <p:nvPr>
            <p:ph idx="2" type="body"/>
          </p:nvPr>
        </p:nvSpPr>
        <p:spPr>
          <a:xfrm>
            <a:off x="1234600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5500">
                <a:solidFill>
                  <a:srgbClr val="D4D4D4"/>
                </a:solidFill>
              </a:rPr>
              <a:t>TigerBeetle NodeJS Interface</a:t>
            </a:r>
            <a:endParaRPr sz="5500">
              <a:solidFill>
                <a:srgbClr val="D4D4D4"/>
              </a:solidFill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4500"/>
              <a:buChar char="●"/>
            </a:pPr>
            <a:r>
              <a:rPr lang="en-US" sz="4500">
                <a:solidFill>
                  <a:srgbClr val="D4D4D4"/>
                </a:solidFill>
              </a:rPr>
              <a:t>Configuration file (</a:t>
            </a:r>
            <a:r>
              <a:rPr lang="en-US" sz="4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default.json</a:t>
            </a:r>
            <a:r>
              <a:rPr lang="en-US" sz="4500">
                <a:solidFill>
                  <a:srgbClr val="D4D4D4"/>
                </a:solidFill>
              </a:rPr>
              <a:t>)</a:t>
            </a:r>
            <a:endParaRPr sz="4500">
              <a:solidFill>
                <a:srgbClr val="D4D4D4"/>
              </a:solidFill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4500"/>
              <a:buChar char="●"/>
            </a:pPr>
            <a:r>
              <a:rPr lang="en-US" sz="4500">
                <a:solidFill>
                  <a:srgbClr val="D4D4D4"/>
                </a:solidFill>
              </a:rPr>
              <a:t>Data Mapping</a:t>
            </a:r>
            <a:endParaRPr sz="4500">
              <a:solidFill>
                <a:srgbClr val="D4D4D4"/>
              </a:solidFill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4500"/>
              <a:buChar char="●"/>
            </a:pPr>
            <a:r>
              <a:rPr lang="en-US" sz="4500">
                <a:solidFill>
                  <a:srgbClr val="D4D4D4"/>
                </a:solidFill>
              </a:rPr>
              <a:t>Protocol Translation</a:t>
            </a:r>
            <a:endParaRPr sz="4500">
              <a:solidFill>
                <a:srgbClr val="D4D4D4"/>
              </a:solidFill>
              <a:highlight>
                <a:srgbClr val="D4D4D4"/>
              </a:highlight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4500"/>
              <a:buChar char="●"/>
            </a:pPr>
            <a:r>
              <a:rPr lang="en-US" sz="4500">
                <a:solidFill>
                  <a:srgbClr val="D4D4D4"/>
                </a:solidFill>
              </a:rPr>
              <a:t>Orchestrating interactions with TigerBeetle</a:t>
            </a:r>
            <a:endParaRPr>
              <a:solidFill>
                <a:srgbClr val="D4D4D4"/>
              </a:solidFill>
            </a:endParaRPr>
          </a:p>
        </p:txBody>
      </p:sp>
      <p:sp>
        <p:nvSpPr>
          <p:cNvPr id="132" name="Google Shape;132;g11b47a05fda_0_206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b47a05fda_0_181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TigerBeetle NodeJS Client</a:t>
            </a:r>
            <a:endParaRPr/>
          </a:p>
        </p:txBody>
      </p:sp>
      <p:sp>
        <p:nvSpPr>
          <p:cNvPr id="138" name="Google Shape;138;g11b47a05fda_0_18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9" name="Google Shape;139;g11b47a05fda_0_181"/>
          <p:cNvSpPr txBox="1"/>
          <p:nvPr>
            <p:ph idx="1" type="body"/>
          </p:nvPr>
        </p:nvSpPr>
        <p:spPr>
          <a:xfrm>
            <a:off x="654350" y="5416200"/>
            <a:ext cx="77166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941"/>
              <a:buNone/>
            </a:pPr>
            <a:r>
              <a:rPr lang="en-US" sz="4000"/>
              <a:t>Import Node C header into Zig (</a:t>
            </a: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c.zig</a:t>
            </a:r>
            <a:r>
              <a:rPr lang="en-US" sz="4000"/>
              <a:t>):</a:t>
            </a:r>
            <a:endParaRPr sz="4000"/>
          </a:p>
        </p:txBody>
      </p:sp>
      <p:pic>
        <p:nvPicPr>
          <p:cNvPr id="140" name="Google Shape;140;g11b47a05fda_0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0650" y="6729100"/>
            <a:ext cx="5798775" cy="16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1b47a05fda_0_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64500" y="4712075"/>
            <a:ext cx="9147829" cy="8131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11b47a05fda_0_181"/>
          <p:cNvSpPr/>
          <p:nvPr/>
        </p:nvSpPr>
        <p:spPr>
          <a:xfrm>
            <a:off x="13828200" y="5168700"/>
            <a:ext cx="2420400" cy="1210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11b47a05fda_0_181"/>
          <p:cNvSpPr/>
          <p:nvPr/>
        </p:nvSpPr>
        <p:spPr>
          <a:xfrm>
            <a:off x="16602763" y="12053025"/>
            <a:ext cx="2420400" cy="1210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11b47a05fda_0_181"/>
          <p:cNvSpPr txBox="1"/>
          <p:nvPr>
            <p:ph idx="1" type="body"/>
          </p:nvPr>
        </p:nvSpPr>
        <p:spPr>
          <a:xfrm>
            <a:off x="10464500" y="3565350"/>
            <a:ext cx="72627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941"/>
              <a:buNone/>
            </a:pP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node.zig</a:t>
            </a:r>
            <a:r>
              <a:rPr lang="en-US" sz="4000"/>
              <a:t> invoking the TigerBeetle Zig native client:</a:t>
            </a:r>
            <a:endParaRPr sz="4000"/>
          </a:p>
        </p:txBody>
      </p:sp>
      <p:sp>
        <p:nvSpPr>
          <p:cNvPr id="145" name="Google Shape;145;g11b47a05fda_0_181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b47a05fda_0_192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Build</a:t>
            </a:r>
            <a:r>
              <a:rPr lang="en-US"/>
              <a:t> Process of</a:t>
            </a:r>
            <a:r>
              <a:rPr lang="en-US"/>
              <a:t> the Client</a:t>
            </a:r>
            <a:endParaRPr/>
          </a:p>
        </p:txBody>
      </p:sp>
      <p:sp>
        <p:nvSpPr>
          <p:cNvPr id="151" name="Google Shape;151;g11b47a05fda_0_19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g11b47a05fda_0_192"/>
          <p:cNvSpPr txBox="1"/>
          <p:nvPr>
            <p:ph idx="1" type="body"/>
          </p:nvPr>
        </p:nvSpPr>
        <p:spPr>
          <a:xfrm>
            <a:off x="768950" y="3499975"/>
            <a:ext cx="141825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941"/>
              <a:buNone/>
            </a:pPr>
            <a:r>
              <a:rPr lang="en-US" sz="4000"/>
              <a:t>The </a:t>
            </a: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build:zig</a:t>
            </a:r>
            <a:r>
              <a:rPr lang="en-US" sz="4000"/>
              <a:t> script for </a:t>
            </a: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package.json</a:t>
            </a:r>
            <a:r>
              <a:rPr lang="en-US" sz="4000"/>
              <a:t> in tigerbeetle-node repo:</a:t>
            </a:r>
            <a:endParaRPr sz="4000"/>
          </a:p>
        </p:txBody>
      </p:sp>
      <p:pic>
        <p:nvPicPr>
          <p:cNvPr id="153" name="Google Shape;153;g11b47a05fda_0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950" y="4228325"/>
            <a:ext cx="195072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1b47a05fda_0_1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950" y="6207275"/>
            <a:ext cx="14182501" cy="331045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1b47a05fda_0_192"/>
          <p:cNvSpPr txBox="1"/>
          <p:nvPr>
            <p:ph idx="1" type="body"/>
          </p:nvPr>
        </p:nvSpPr>
        <p:spPr>
          <a:xfrm>
            <a:off x="768950" y="5248050"/>
            <a:ext cx="141825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000"/>
              <a:t>The binding for </a:t>
            </a: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client.node</a:t>
            </a:r>
            <a:r>
              <a:rPr lang="en-US" sz="4000"/>
              <a:t> in </a:t>
            </a: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index.ts</a:t>
            </a:r>
            <a:r>
              <a:rPr lang="en-US" sz="4000"/>
              <a:t>:</a:t>
            </a:r>
            <a:endParaRPr sz="4000"/>
          </a:p>
        </p:txBody>
      </p:sp>
      <p:sp>
        <p:nvSpPr>
          <p:cNvPr id="156" name="Google Shape;156;g11b47a05fda_0_192"/>
          <p:cNvSpPr txBox="1"/>
          <p:nvPr>
            <p:ph idx="1" type="body"/>
          </p:nvPr>
        </p:nvSpPr>
        <p:spPr>
          <a:xfrm>
            <a:off x="6644450" y="9964075"/>
            <a:ext cx="8307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941"/>
              <a:buNone/>
            </a:pPr>
            <a:r>
              <a:rPr lang="en-US" sz="4000"/>
              <a:t>Function example </a:t>
            </a:r>
            <a:r>
              <a:rPr lang="en-US" sz="4000">
                <a:latin typeface="Courier New"/>
                <a:ea typeface="Courier New"/>
                <a:cs typeface="Courier New"/>
                <a:sym typeface="Courier New"/>
              </a:rPr>
              <a:t>createTransfers</a:t>
            </a:r>
            <a:r>
              <a:rPr lang="en-US" sz="4000"/>
              <a:t>:</a:t>
            </a:r>
            <a:endParaRPr sz="4000"/>
          </a:p>
        </p:txBody>
      </p:sp>
      <p:pic>
        <p:nvPicPr>
          <p:cNvPr id="157" name="Google Shape;157;g11b47a05fda_0_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129050" y="5248050"/>
            <a:ext cx="8978044" cy="751282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1b47a05fda_0_192"/>
          <p:cNvSpPr/>
          <p:nvPr/>
        </p:nvSpPr>
        <p:spPr>
          <a:xfrm>
            <a:off x="7488325" y="5849475"/>
            <a:ext cx="2420400" cy="1210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3000"/>
              <a:t>2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  <p:sp>
        <p:nvSpPr>
          <p:cNvPr id="159" name="Google Shape;159;g11b47a05fda_0_192"/>
          <p:cNvSpPr/>
          <p:nvPr/>
        </p:nvSpPr>
        <p:spPr>
          <a:xfrm>
            <a:off x="13161300" y="10614750"/>
            <a:ext cx="2420400" cy="121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3000"/>
              <a:t>4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  <p:sp>
        <p:nvSpPr>
          <p:cNvPr id="160" name="Google Shape;160;g11b47a05fda_0_192"/>
          <p:cNvSpPr/>
          <p:nvPr/>
        </p:nvSpPr>
        <p:spPr>
          <a:xfrm>
            <a:off x="12531050" y="4729875"/>
            <a:ext cx="2420400" cy="121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3000"/>
              <a:t>3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  <p:sp>
        <p:nvSpPr>
          <p:cNvPr id="161" name="Google Shape;161;g11b47a05fda_0_192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  |  Components</a:t>
            </a:r>
            <a:endParaRPr/>
          </a:p>
        </p:txBody>
      </p:sp>
      <p:sp>
        <p:nvSpPr>
          <p:cNvPr id="162" name="Google Shape;162;g11b47a05fda_0_192"/>
          <p:cNvSpPr/>
          <p:nvPr/>
        </p:nvSpPr>
        <p:spPr>
          <a:xfrm>
            <a:off x="20276150" y="3956600"/>
            <a:ext cx="2420400" cy="1210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3000"/>
              <a:t>1</a:t>
            </a:r>
            <a:endParaRPr b="1" i="0" sz="30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b47a05fda_0_213"/>
          <p:cNvSpPr txBox="1"/>
          <p:nvPr>
            <p:ph type="title"/>
          </p:nvPr>
        </p:nvSpPr>
        <p:spPr>
          <a:xfrm>
            <a:off x="1676619" y="730251"/>
            <a:ext cx="1926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Components</a:t>
            </a:r>
            <a:endParaRPr/>
          </a:p>
        </p:txBody>
      </p:sp>
      <p:sp>
        <p:nvSpPr>
          <p:cNvPr id="168" name="Google Shape;168;g11b47a05fda_0_21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9" name="Google Shape;169;g11b47a05fda_0_213"/>
          <p:cNvSpPr txBox="1"/>
          <p:nvPr>
            <p:ph idx="1" type="body"/>
          </p:nvPr>
        </p:nvSpPr>
        <p:spPr>
          <a:xfrm>
            <a:off x="167661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rPr b="1" lang="en-US">
                <a:solidFill>
                  <a:srgbClr val="D4D4D4"/>
                </a:solidFill>
              </a:rPr>
              <a:t>TigerBeetle Clients</a:t>
            </a:r>
            <a:endParaRPr>
              <a:solidFill>
                <a:srgbClr val="D4D4D4"/>
              </a:solidFill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4500"/>
              <a:buChar char="●"/>
            </a:pPr>
            <a:r>
              <a:rPr lang="en-US" sz="4500">
                <a:solidFill>
                  <a:srgbClr val="D4D4D4"/>
                </a:solidFill>
              </a:rPr>
              <a:t>Native client (</a:t>
            </a:r>
            <a:r>
              <a:rPr lang="en-US" sz="45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Zig</a:t>
            </a:r>
            <a:r>
              <a:rPr lang="en-US" sz="4500">
                <a:solidFill>
                  <a:srgbClr val="D4D4D4"/>
                </a:solidFill>
              </a:rPr>
              <a:t>)</a:t>
            </a:r>
            <a:endParaRPr sz="4500">
              <a:solidFill>
                <a:srgbClr val="D4D4D4"/>
              </a:solidFill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4500"/>
              <a:buChar char="●"/>
            </a:pPr>
            <a:r>
              <a:rPr lang="en-US" sz="4500">
                <a:solidFill>
                  <a:srgbClr val="D4D4D4"/>
                </a:solidFill>
              </a:rPr>
              <a:t>C used to integrate language platform mappings</a:t>
            </a:r>
            <a:endParaRPr sz="4500">
              <a:solidFill>
                <a:srgbClr val="D4D4D4"/>
              </a:solidFill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4500"/>
              <a:buChar char="●"/>
            </a:pPr>
            <a:r>
              <a:rPr lang="en-US" sz="4500">
                <a:solidFill>
                  <a:srgbClr val="D4D4D4"/>
                </a:solidFill>
              </a:rPr>
              <a:t>Clients in NodeJS &amp; Golang</a:t>
            </a:r>
            <a:endParaRPr sz="4500">
              <a:solidFill>
                <a:srgbClr val="D4D4D4"/>
              </a:solidFill>
            </a:endParaRPr>
          </a:p>
        </p:txBody>
      </p:sp>
      <p:sp>
        <p:nvSpPr>
          <p:cNvPr id="170" name="Google Shape;170;g11b47a05fda_0_213"/>
          <p:cNvSpPr txBox="1"/>
          <p:nvPr>
            <p:ph idx="2" type="body"/>
          </p:nvPr>
        </p:nvSpPr>
        <p:spPr>
          <a:xfrm>
            <a:off x="1234600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 sz="5500">
                <a:solidFill>
                  <a:srgbClr val="000000"/>
                </a:solidFill>
              </a:rPr>
              <a:t>TigerBeetle NodeJS Interface</a:t>
            </a:r>
            <a:endParaRPr sz="5500">
              <a:solidFill>
                <a:srgbClr val="000000"/>
              </a:solidFill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500"/>
              <a:buChar char="●"/>
            </a:pPr>
            <a:r>
              <a:rPr lang="en-US" sz="4500">
                <a:solidFill>
                  <a:srgbClr val="000000"/>
                </a:solidFill>
              </a:rPr>
              <a:t>Configuration file (</a:t>
            </a:r>
            <a:r>
              <a:rPr lang="en-US" sz="4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default.json</a:t>
            </a:r>
            <a:r>
              <a:rPr lang="en-US" sz="4500">
                <a:solidFill>
                  <a:srgbClr val="000000"/>
                </a:solidFill>
              </a:rPr>
              <a:t>)</a:t>
            </a:r>
            <a:endParaRPr sz="4500">
              <a:solidFill>
                <a:srgbClr val="000000"/>
              </a:solidFill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500"/>
              <a:buChar char="●"/>
            </a:pPr>
            <a:r>
              <a:rPr lang="en-US" sz="4500">
                <a:solidFill>
                  <a:srgbClr val="000000"/>
                </a:solidFill>
              </a:rPr>
              <a:t>Data Mapping</a:t>
            </a:r>
            <a:endParaRPr sz="4500">
              <a:solidFill>
                <a:srgbClr val="000000"/>
              </a:solidFill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500"/>
              <a:buChar char="●"/>
            </a:pPr>
            <a:r>
              <a:rPr lang="en-US" sz="4500">
                <a:solidFill>
                  <a:srgbClr val="000000"/>
                </a:solidFill>
              </a:rPr>
              <a:t>Protocol Translation</a:t>
            </a:r>
            <a:endParaRPr sz="4500">
              <a:solidFill>
                <a:srgbClr val="000000"/>
              </a:solidFill>
              <a:highlight>
                <a:srgbClr val="D4D4D4"/>
              </a:highlight>
            </a:endParaRPr>
          </a:p>
          <a:p>
            <a:pPr indent="-51435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4500"/>
              <a:buChar char="●"/>
            </a:pPr>
            <a:r>
              <a:rPr lang="en-US" sz="4500">
                <a:solidFill>
                  <a:srgbClr val="000000"/>
                </a:solidFill>
              </a:rPr>
              <a:t>Orchestrating interactions with TigerBeetle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1" name="Google Shape;171;g11b47a05fda_0_213"/>
          <p:cNvSpPr txBox="1"/>
          <p:nvPr>
            <p:ph idx="12" type="sldNum"/>
          </p:nvPr>
        </p:nvSpPr>
        <p:spPr>
          <a:xfrm>
            <a:off x="230858" y="12712700"/>
            <a:ext cx="11408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Mojaloop - TigerBeetle Integration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2020-12-10T21:53:22Z</dcterms:created>
  <dc:creator>Jessie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